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7" r:id="rId4"/>
    <p:sldId id="337" r:id="rId5"/>
    <p:sldId id="336" r:id="rId6"/>
    <p:sldId id="328" r:id="rId7"/>
    <p:sldId id="330" r:id="rId8"/>
    <p:sldId id="331" r:id="rId9"/>
    <p:sldId id="333" r:id="rId10"/>
    <p:sldId id="334" r:id="rId11"/>
    <p:sldId id="332" r:id="rId12"/>
    <p:sldId id="335" r:id="rId13"/>
    <p:sldId id="264"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a:srgbClr val="FFFFFF"/>
    <a:srgbClr val="1E9AD5"/>
    <a:srgbClr val="00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A5F3D-BA7B-4649-BF24-B349AF1993A8}" v="1" dt="2024-07-31T14:48:51.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89B3659-82B4-8A6B-B0C4-8BC1EDAF23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0"/>
            <a:ext cx="12189628" cy="6857999"/>
          </a:xfrm>
          <a:prstGeom prst="rect">
            <a:avLst/>
          </a:prstGeom>
        </p:spPr>
      </p:pic>
    </p:spTree>
    <p:extLst>
      <p:ext uri="{BB962C8B-B14F-4D97-AF65-F5344CB8AC3E}">
        <p14:creationId xmlns:p14="http://schemas.microsoft.com/office/powerpoint/2010/main" val="425291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D70BD5D-815E-7513-4A77-14BF33CB89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5" y="0"/>
            <a:ext cx="12189628" cy="6857999"/>
          </a:xfrm>
          <a:prstGeom prst="rect">
            <a:avLst/>
          </a:prstGeom>
        </p:spPr>
      </p:pic>
      <p:sp>
        <p:nvSpPr>
          <p:cNvPr id="2" name="Titre 1">
            <a:extLst>
              <a:ext uri="{FF2B5EF4-FFF2-40B4-BE49-F238E27FC236}">
                <a16:creationId xmlns:a16="http://schemas.microsoft.com/office/drawing/2014/main" id="{5312EBF1-6819-AE0C-E0AD-B5D9FBEEF915}"/>
              </a:ext>
            </a:extLst>
          </p:cNvPr>
          <p:cNvSpPr>
            <a:spLocks noGrp="1"/>
          </p:cNvSpPr>
          <p:nvPr>
            <p:ph type="ctrTitle" hasCustomPrompt="1"/>
          </p:nvPr>
        </p:nvSpPr>
        <p:spPr>
          <a:xfrm>
            <a:off x="6754089" y="4430683"/>
            <a:ext cx="4343401" cy="610985"/>
          </a:xfrm>
        </p:spPr>
        <p:txBody>
          <a:bodyPr anchor="ctr">
            <a:normAutofit/>
          </a:bodyPr>
          <a:lstStyle>
            <a:lvl1pPr algn="l">
              <a:defRPr sz="1800">
                <a:solidFill>
                  <a:schemeClr val="bg1"/>
                </a:solidFill>
              </a:defRPr>
            </a:lvl1pPr>
          </a:lstStyle>
          <a:p>
            <a:r>
              <a:rPr lang="fr-FR" dirty="0"/>
              <a:t>Date / Lieu</a:t>
            </a:r>
          </a:p>
        </p:txBody>
      </p:sp>
      <p:sp>
        <p:nvSpPr>
          <p:cNvPr id="3" name="Sous-titre 2">
            <a:extLst>
              <a:ext uri="{FF2B5EF4-FFF2-40B4-BE49-F238E27FC236}">
                <a16:creationId xmlns:a16="http://schemas.microsoft.com/office/drawing/2014/main" id="{DCB3134D-EF14-269E-4572-AA0F6400B515}"/>
              </a:ext>
            </a:extLst>
          </p:cNvPr>
          <p:cNvSpPr>
            <a:spLocks noGrp="1"/>
          </p:cNvSpPr>
          <p:nvPr>
            <p:ph type="subTitle" idx="1"/>
          </p:nvPr>
        </p:nvSpPr>
        <p:spPr>
          <a:xfrm>
            <a:off x="6754090" y="2363441"/>
            <a:ext cx="434340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cxnSp>
        <p:nvCxnSpPr>
          <p:cNvPr id="10" name="Connecteur droit 9">
            <a:extLst>
              <a:ext uri="{FF2B5EF4-FFF2-40B4-BE49-F238E27FC236}">
                <a16:creationId xmlns:a16="http://schemas.microsoft.com/office/drawing/2014/main" id="{5148F8BF-F628-9774-7076-F3B71115C284}"/>
              </a:ext>
            </a:extLst>
          </p:cNvPr>
          <p:cNvCxnSpPr>
            <a:cxnSpLocks/>
          </p:cNvCxnSpPr>
          <p:nvPr userDrawn="1"/>
        </p:nvCxnSpPr>
        <p:spPr>
          <a:xfrm>
            <a:off x="6096000" y="2363441"/>
            <a:ext cx="0" cy="261588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8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607831-1533-2616-0FED-F3BB9F68A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10" name="Espace réservé du titre 1">
            <a:extLst>
              <a:ext uri="{FF2B5EF4-FFF2-40B4-BE49-F238E27FC236}">
                <a16:creationId xmlns:a16="http://schemas.microsoft.com/office/drawing/2014/main" id="{7FE65B5D-B9A8-BF4E-9FCC-40098B96CFB1}"/>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defRPr sz="2400"/>
            </a:lvl1pPr>
          </a:lstStyle>
          <a:p>
            <a:r>
              <a:rPr lang="fr-FR" dirty="0"/>
              <a:t>Modifiez le style du titre</a:t>
            </a:r>
          </a:p>
        </p:txBody>
      </p:sp>
      <p:sp>
        <p:nvSpPr>
          <p:cNvPr id="12" name="Espace réservé du texte 2">
            <a:extLst>
              <a:ext uri="{FF2B5EF4-FFF2-40B4-BE49-F238E27FC236}">
                <a16:creationId xmlns:a16="http://schemas.microsoft.com/office/drawing/2014/main" id="{6AD8FBC0-96E0-0675-F846-1251D35F5BAF}"/>
              </a:ext>
            </a:extLst>
          </p:cNvPr>
          <p:cNvSpPr>
            <a:spLocks noGrp="1"/>
          </p:cNvSpPr>
          <p:nvPr>
            <p:ph idx="10"/>
          </p:nvPr>
        </p:nvSpPr>
        <p:spPr>
          <a:xfrm>
            <a:off x="472440" y="2108258"/>
            <a:ext cx="11231880"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022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0607831-1533-2616-0FED-F3BB9F68AA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6286"/>
          </a:xfrm>
          <a:prstGeom prst="rect">
            <a:avLst/>
          </a:prstGeom>
        </p:spPr>
      </p:pic>
      <p:sp>
        <p:nvSpPr>
          <p:cNvPr id="10" name="Espace réservé du titre 1">
            <a:extLst>
              <a:ext uri="{FF2B5EF4-FFF2-40B4-BE49-F238E27FC236}">
                <a16:creationId xmlns:a16="http://schemas.microsoft.com/office/drawing/2014/main" id="{7FE65B5D-B9A8-BF4E-9FCC-40098B96CFB1}"/>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defRPr sz="2400"/>
            </a:lvl1pPr>
          </a:lstStyle>
          <a:p>
            <a:r>
              <a:rPr lang="fr-FR" dirty="0"/>
              <a:t>Modifiez le style du titre</a:t>
            </a:r>
          </a:p>
        </p:txBody>
      </p:sp>
      <p:sp>
        <p:nvSpPr>
          <p:cNvPr id="11" name="Espace réservé du texte 2">
            <a:extLst>
              <a:ext uri="{FF2B5EF4-FFF2-40B4-BE49-F238E27FC236}">
                <a16:creationId xmlns:a16="http://schemas.microsoft.com/office/drawing/2014/main" id="{95A3446E-A962-415E-3E7B-307497F08748}"/>
              </a:ext>
            </a:extLst>
          </p:cNvPr>
          <p:cNvSpPr>
            <a:spLocks noGrp="1"/>
          </p:cNvSpPr>
          <p:nvPr>
            <p:ph idx="1"/>
          </p:nvPr>
        </p:nvSpPr>
        <p:spPr>
          <a:xfrm>
            <a:off x="472440" y="2108258"/>
            <a:ext cx="5324301"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texte 2">
            <a:extLst>
              <a:ext uri="{FF2B5EF4-FFF2-40B4-BE49-F238E27FC236}">
                <a16:creationId xmlns:a16="http://schemas.microsoft.com/office/drawing/2014/main" id="{F513CA29-0E14-E1BC-3F89-608DEF1D1CF5}"/>
              </a:ext>
            </a:extLst>
          </p:cNvPr>
          <p:cNvSpPr>
            <a:spLocks noGrp="1"/>
          </p:cNvSpPr>
          <p:nvPr>
            <p:ph idx="10"/>
          </p:nvPr>
        </p:nvSpPr>
        <p:spPr>
          <a:xfrm>
            <a:off x="6373093" y="2108258"/>
            <a:ext cx="5324301" cy="4351338"/>
          </a:xfrm>
          <a:prstGeom prst="rect">
            <a:avLst/>
          </a:prstGeom>
        </p:spPr>
        <p:txBody>
          <a:bodyPr vert="horz" lIns="91440" tIns="45720" rIns="91440" bIns="45720" rtlCol="0">
            <a:normAutofit/>
          </a:bodyPr>
          <a:lstStyle>
            <a:lvl1pPr>
              <a:defRPr sz="1800"/>
            </a:lvl1pPr>
            <a:lvl2pPr>
              <a:defRPr sz="1600"/>
            </a:lvl2pPr>
            <a:lvl3pPr>
              <a:defRPr sz="1200"/>
            </a:lvl3pPr>
            <a:lvl4pPr>
              <a:defRPr sz="1100"/>
            </a:lvl4pPr>
            <a:lvl5pPr>
              <a:defRPr sz="11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8383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DE5797-73D4-C24D-0777-1FC1D61437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4" y="0"/>
            <a:ext cx="12189630" cy="6858000"/>
          </a:xfrm>
          <a:prstGeom prst="rect">
            <a:avLst/>
          </a:prstGeom>
        </p:spPr>
      </p:pic>
      <p:sp>
        <p:nvSpPr>
          <p:cNvPr id="4" name="Espace réservé du titre 1">
            <a:extLst>
              <a:ext uri="{FF2B5EF4-FFF2-40B4-BE49-F238E27FC236}">
                <a16:creationId xmlns:a16="http://schemas.microsoft.com/office/drawing/2014/main" id="{36D9A3DE-5DEF-A1B9-7DA1-0288E9E420DE}"/>
              </a:ext>
            </a:extLst>
          </p:cNvPr>
          <p:cNvSpPr>
            <a:spLocks noGrp="1"/>
          </p:cNvSpPr>
          <p:nvPr>
            <p:ph type="title"/>
          </p:nvPr>
        </p:nvSpPr>
        <p:spPr>
          <a:xfrm>
            <a:off x="472440" y="1188085"/>
            <a:ext cx="11231880" cy="782031"/>
          </a:xfrm>
          <a:prstGeom prst="rect">
            <a:avLst/>
          </a:prstGeom>
        </p:spPr>
        <p:txBody>
          <a:bodyPr vert="horz" lIns="91440" tIns="45720" rIns="91440" bIns="45720" rtlCol="0" anchor="ctr">
            <a:normAutofit/>
          </a:bodyPr>
          <a:lstStyle>
            <a:lvl1pPr algn="ctr">
              <a:defRPr sz="2400">
                <a:solidFill>
                  <a:schemeClr val="bg1"/>
                </a:solidFill>
              </a:defRPr>
            </a:lvl1pPr>
          </a:lstStyle>
          <a:p>
            <a:r>
              <a:rPr lang="fr-FR" dirty="0"/>
              <a:t>Modifiez le style du titre</a:t>
            </a:r>
          </a:p>
        </p:txBody>
      </p:sp>
    </p:spTree>
    <p:extLst>
      <p:ext uri="{BB962C8B-B14F-4D97-AF65-F5344CB8AC3E}">
        <p14:creationId xmlns:p14="http://schemas.microsoft.com/office/powerpoint/2010/main" val="406840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C5EBCB-EC69-23C2-5243-0DBDAAF279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3C1817ED-8199-BB4B-422B-08F196006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1F45F84-486A-A617-5AE9-E4D8DEF282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036F7-0A29-47C8-A3E8-B9298FB31A08}" type="datetimeFigureOut">
              <a:rPr lang="fr-FR" smtClean="0"/>
              <a:t>19/08/2024</a:t>
            </a:fld>
            <a:endParaRPr lang="fr-FR"/>
          </a:p>
        </p:txBody>
      </p:sp>
      <p:sp>
        <p:nvSpPr>
          <p:cNvPr id="5" name="Espace réservé du pied de page 4">
            <a:extLst>
              <a:ext uri="{FF2B5EF4-FFF2-40B4-BE49-F238E27FC236}">
                <a16:creationId xmlns:a16="http://schemas.microsoft.com/office/drawing/2014/main" id="{3D92B3EF-CE0A-2A79-A7C8-BE5DF7C86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AE28053-661D-A7D2-3523-483B521F8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CE88C-AFB5-48C6-BC83-8EC45BEFD4AD}" type="slidenum">
              <a:rPr lang="fr-FR" smtClean="0"/>
              <a:t>‹N°›</a:t>
            </a:fld>
            <a:endParaRPr lang="fr-FR"/>
          </a:p>
        </p:txBody>
      </p:sp>
    </p:spTree>
    <p:extLst>
      <p:ext uri="{BB962C8B-B14F-4D97-AF65-F5344CB8AC3E}">
        <p14:creationId xmlns:p14="http://schemas.microsoft.com/office/powerpoint/2010/main" val="278603856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Lst>
  <p:txStyles>
    <p:titleStyle>
      <a:lvl1pPr algn="l" defTabSz="914400" rtl="0" eaLnBrk="1" latinLnBrk="0" hangingPunct="1">
        <a:lnSpc>
          <a:spcPct val="90000"/>
        </a:lnSpc>
        <a:spcBef>
          <a:spcPct val="0"/>
        </a:spcBef>
        <a:buNone/>
        <a:defRPr sz="3200" kern="1200">
          <a:solidFill>
            <a:srgbClr val="000064"/>
          </a:solidFill>
          <a:latin typeface="Geometo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5B95"/>
          </a:solidFill>
          <a:latin typeface="Lato Black" panose="020F0A02020204030203"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1800" kern="1200">
          <a:solidFill>
            <a:srgbClr val="1E9AD5"/>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q"/>
        <a:defRPr sz="14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5831FC8-B64D-43AE-BC1F-2192E91265D2}"/>
              </a:ext>
            </a:extLst>
          </p:cNvPr>
          <p:cNvGrpSpPr/>
          <p:nvPr/>
        </p:nvGrpSpPr>
        <p:grpSpPr>
          <a:xfrm rot="328077">
            <a:off x="9787701" y="1025982"/>
            <a:ext cx="1620000" cy="1620000"/>
            <a:chOff x="9606632" y="1107463"/>
            <a:chExt cx="1620000" cy="1620000"/>
          </a:xfrm>
        </p:grpSpPr>
        <p:sp>
          <p:nvSpPr>
            <p:cNvPr id="3" name="Étoile : 32 branches 2">
              <a:extLst>
                <a:ext uri="{FF2B5EF4-FFF2-40B4-BE49-F238E27FC236}">
                  <a16:creationId xmlns:a16="http://schemas.microsoft.com/office/drawing/2014/main" id="{774B20D2-AF86-4059-0FE4-7AE82FCBF49A}"/>
                </a:ext>
              </a:extLst>
            </p:cNvPr>
            <p:cNvSpPr>
              <a:spLocks noChangeAspect="1"/>
            </p:cNvSpPr>
            <p:nvPr/>
          </p:nvSpPr>
          <p:spPr>
            <a:xfrm>
              <a:off x="9606632" y="1107463"/>
              <a:ext cx="1620000" cy="1620000"/>
            </a:xfrm>
            <a:prstGeom prst="star32">
              <a:avLst>
                <a:gd name="adj" fmla="val 45673"/>
              </a:avLst>
            </a:prstGeom>
            <a:solidFill>
              <a:schemeClr val="bg1"/>
            </a:solidFill>
            <a:ln w="190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58599D-9AB0-EC3E-5420-9E838E1D0F87}"/>
                </a:ext>
              </a:extLst>
            </p:cNvPr>
            <p:cNvSpPr txBox="1"/>
            <p:nvPr/>
          </p:nvSpPr>
          <p:spPr>
            <a:xfrm>
              <a:off x="9805659" y="1307361"/>
              <a:ext cx="1221946" cy="1147052"/>
            </a:xfrm>
            <a:prstGeom prst="rect">
              <a:avLst/>
            </a:prstGeom>
            <a:noFill/>
          </p:spPr>
          <p:txBody>
            <a:bodyPr wrap="square" lIns="0" tIns="0" rIns="0" bIns="0" rtlCol="0" anchor="ctr">
              <a:noAutofit/>
            </a:bodyPr>
            <a:lstStyle/>
            <a:p>
              <a:pPr algn="ctr"/>
              <a:r>
                <a:rPr lang="fr-FR" sz="5400" b="1" dirty="0">
                  <a:solidFill>
                    <a:srgbClr val="0086CB"/>
                  </a:solidFill>
                  <a:latin typeface="Lato Black" panose="020F0A02020204030203" pitchFamily="34" charset="0"/>
                </a:rPr>
                <a:t>#4</a:t>
              </a:r>
            </a:p>
            <a:p>
              <a:pPr algn="ctr"/>
              <a:r>
                <a:rPr lang="fr-FR" sz="1200" b="1" dirty="0">
                  <a:solidFill>
                    <a:srgbClr val="000064"/>
                  </a:solidFill>
                  <a:latin typeface="Lato" panose="020F0502020204030203" pitchFamily="34" charset="0"/>
                </a:rPr>
                <a:t>AUTOMNE </a:t>
              </a:r>
              <a:br>
                <a:rPr lang="fr-FR" sz="1200" b="1" dirty="0">
                  <a:solidFill>
                    <a:srgbClr val="000064"/>
                  </a:solidFill>
                  <a:latin typeface="Lato" panose="020F0502020204030203" pitchFamily="34" charset="0"/>
                </a:rPr>
              </a:br>
              <a:r>
                <a:rPr lang="fr-FR" sz="1200" b="1" dirty="0">
                  <a:solidFill>
                    <a:srgbClr val="000064"/>
                  </a:solidFill>
                  <a:latin typeface="Lato" panose="020F0502020204030203" pitchFamily="34" charset="0"/>
                </a:rPr>
                <a:t>2024</a:t>
              </a:r>
            </a:p>
          </p:txBody>
        </p:sp>
      </p:grpSp>
    </p:spTree>
    <p:extLst>
      <p:ext uri="{BB962C8B-B14F-4D97-AF65-F5344CB8AC3E}">
        <p14:creationId xmlns:p14="http://schemas.microsoft.com/office/powerpoint/2010/main" val="60665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0C0B6-8776-1596-F608-C1225A6ADBF1}"/>
              </a:ext>
            </a:extLst>
          </p:cNvPr>
          <p:cNvSpPr>
            <a:spLocks noGrp="1"/>
          </p:cNvSpPr>
          <p:nvPr>
            <p:ph type="title"/>
          </p:nvPr>
        </p:nvSpPr>
        <p:spPr/>
        <p:txBody>
          <a:bodyPr>
            <a:normAutofit/>
          </a:bodyPr>
          <a:lstStyle/>
          <a:p>
            <a:r>
              <a:rPr lang="fr-FR" dirty="0"/>
              <a:t>AZIMUT </a:t>
            </a:r>
            <a:r>
              <a:rPr lang="fr-FR" i="1" dirty="0"/>
              <a:t>by Atlanpole</a:t>
            </a:r>
            <a:endParaRPr lang="fr-FR" dirty="0"/>
          </a:p>
        </p:txBody>
      </p:sp>
      <p:sp>
        <p:nvSpPr>
          <p:cNvPr id="4" name="Espace réservé du contenu 3">
            <a:extLst>
              <a:ext uri="{FF2B5EF4-FFF2-40B4-BE49-F238E27FC236}">
                <a16:creationId xmlns:a16="http://schemas.microsoft.com/office/drawing/2014/main" id="{D2408C09-78E0-1C83-BB4E-C80ABA4D8E0F}"/>
              </a:ext>
            </a:extLst>
          </p:cNvPr>
          <p:cNvSpPr>
            <a:spLocks noGrp="1"/>
          </p:cNvSpPr>
          <p:nvPr>
            <p:ph idx="10"/>
          </p:nvPr>
        </p:nvSpPr>
        <p:spPr/>
        <p:txBody>
          <a:bodyPr/>
          <a:lstStyle/>
          <a:p>
            <a:r>
              <a:rPr lang="fr-FR" dirty="0">
                <a:latin typeface="Lato" panose="020F0502020204030203" pitchFamily="34" charset="0"/>
              </a:rPr>
              <a:t>Quelles sont vos motivations à intégrer le programme AZIMUT </a:t>
            </a:r>
            <a:r>
              <a:rPr lang="fr-FR" i="1" dirty="0">
                <a:latin typeface="Lato" panose="020F0502020204030203" pitchFamily="34" charset="0"/>
              </a:rPr>
              <a:t>by Atlanpole </a:t>
            </a:r>
            <a:r>
              <a:rPr lang="fr-FR" dirty="0">
                <a:latin typeface="Lato" panose="020F0502020204030203" pitchFamily="34" charset="0"/>
              </a:rPr>
              <a:t>?</a:t>
            </a:r>
          </a:p>
          <a:p>
            <a:r>
              <a:rPr lang="fr-FR" dirty="0">
                <a:latin typeface="Lato" panose="020F0502020204030203" pitchFamily="34" charset="0"/>
              </a:rPr>
              <a:t>Qu’attendez-vous du programme AZIMUT </a:t>
            </a:r>
            <a:r>
              <a:rPr lang="fr-FR" i="1" dirty="0">
                <a:latin typeface="Lato" panose="020F0502020204030203" pitchFamily="34" charset="0"/>
              </a:rPr>
              <a:t>by Atlanpole ?</a:t>
            </a:r>
            <a:endParaRPr lang="fr-FR" dirty="0">
              <a:latin typeface="Lato" panose="020F0502020204030203" pitchFamily="34" charset="0"/>
            </a:endParaRPr>
          </a:p>
          <a:p>
            <a:r>
              <a:rPr lang="fr-FR" dirty="0">
                <a:latin typeface="Lato" panose="020F0502020204030203" pitchFamily="34" charset="0"/>
              </a:rPr>
              <a:t>Comment avez-vous entendu parler du programme AZIMUT </a:t>
            </a:r>
            <a:r>
              <a:rPr lang="fr-FR" i="1" dirty="0">
                <a:latin typeface="Lato" panose="020F0502020204030203" pitchFamily="34" charset="0"/>
              </a:rPr>
              <a:t>by Atlanpole </a:t>
            </a:r>
            <a:r>
              <a:rPr lang="fr-FR" dirty="0">
                <a:latin typeface="Lato" panose="020F0502020204030203" pitchFamily="34" charset="0"/>
              </a:rPr>
              <a:t>?</a:t>
            </a:r>
          </a:p>
          <a:p>
            <a:endParaRPr lang="fr-FR" dirty="0">
              <a:latin typeface="Lato" panose="020F0502020204030203" pitchFamily="34" charset="0"/>
            </a:endParaRPr>
          </a:p>
        </p:txBody>
      </p:sp>
    </p:spTree>
    <p:extLst>
      <p:ext uri="{BB962C8B-B14F-4D97-AF65-F5344CB8AC3E}">
        <p14:creationId xmlns:p14="http://schemas.microsoft.com/office/powerpoint/2010/main" val="355471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DD32B8-C9D7-EA90-77E7-07C3FEB73AC8}"/>
              </a:ext>
            </a:extLst>
          </p:cNvPr>
          <p:cNvSpPr>
            <a:spLocks noGrp="1"/>
          </p:cNvSpPr>
          <p:nvPr>
            <p:ph type="title"/>
          </p:nvPr>
        </p:nvSpPr>
        <p:spPr>
          <a:xfrm>
            <a:off x="472440" y="1188085"/>
            <a:ext cx="11231880" cy="2240915"/>
          </a:xfrm>
        </p:spPr>
        <p:txBody>
          <a:bodyPr>
            <a:normAutofit/>
          </a:bodyPr>
          <a:lstStyle/>
          <a:p>
            <a:r>
              <a:rPr lang="fr-FR" dirty="0"/>
              <a:t>Merci</a:t>
            </a:r>
          </a:p>
        </p:txBody>
      </p:sp>
    </p:spTree>
    <p:extLst>
      <p:ext uri="{BB962C8B-B14F-4D97-AF65-F5344CB8AC3E}">
        <p14:creationId xmlns:p14="http://schemas.microsoft.com/office/powerpoint/2010/main" val="78045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1B363A1-6BFF-82D3-0985-AF79BFA59D66}"/>
              </a:ext>
            </a:extLst>
          </p:cNvPr>
          <p:cNvSpPr>
            <a:spLocks noGrp="1"/>
          </p:cNvSpPr>
          <p:nvPr>
            <p:ph type="title"/>
          </p:nvPr>
        </p:nvSpPr>
        <p:spPr>
          <a:xfrm>
            <a:off x="480060" y="204062"/>
            <a:ext cx="11231880" cy="5463785"/>
          </a:xfrm>
          <a:solidFill>
            <a:schemeClr val="bg1"/>
          </a:solidFill>
          <a:ln>
            <a:solidFill>
              <a:srgbClr val="000064"/>
            </a:solidFill>
          </a:ln>
        </p:spPr>
        <p:txBody>
          <a:bodyPr wrap="square" tIns="72000" bIns="72000">
            <a:spAutoFit/>
          </a:bodyPr>
          <a:lstStyle/>
          <a:p>
            <a:pPr>
              <a:spcAft>
                <a:spcPts val="600"/>
              </a:spcAft>
            </a:pPr>
            <a:br>
              <a:rPr lang="fr-FR" sz="3200" b="1" cap="all" dirty="0">
                <a:solidFill>
                  <a:schemeClr val="tx1"/>
                </a:solidFill>
                <a:latin typeface="Geometos" pitchFamily="2" charset="0"/>
                <a:cs typeface="Arial" panose="020B0604020202020204" pitchFamily="34" charset="0"/>
              </a:rPr>
            </a:br>
            <a:r>
              <a:rPr lang="fr-FR" sz="3200" b="1" cap="all" dirty="0">
                <a:solidFill>
                  <a:schemeClr val="tx1"/>
                </a:solidFill>
                <a:latin typeface="Geometos" pitchFamily="2" charset="0"/>
                <a:cs typeface="Arial" panose="020B0604020202020204" pitchFamily="34" charset="0"/>
              </a:rPr>
              <a:t>A </a:t>
            </a:r>
            <a:r>
              <a:rPr lang="fr-FR" sz="3200" b="1" cap="all" dirty="0" err="1">
                <a:solidFill>
                  <a:schemeClr val="tx1"/>
                </a:solidFill>
                <a:latin typeface="Geometos" pitchFamily="2" charset="0"/>
                <a:cs typeface="Arial" panose="020B0604020202020204" pitchFamily="34" charset="0"/>
              </a:rPr>
              <a:t>noteR</a:t>
            </a:r>
            <a:br>
              <a:rPr lang="fr-FR" sz="3200" b="1" cap="all" dirty="0">
                <a:solidFill>
                  <a:schemeClr val="tx1"/>
                </a:solidFill>
                <a:latin typeface="Geometos" pitchFamily="2" charset="0"/>
                <a:cs typeface="Arial" panose="020B0604020202020204" pitchFamily="34" charset="0"/>
              </a:rPr>
            </a:br>
            <a:br>
              <a:rPr lang="fr-FR" sz="3200" b="1"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La pré-Sélection sera effectuée sur LA BASE DE CETTE PRESENTATION ECRITE. </a:t>
            </a:r>
            <a:br>
              <a:rPr lang="fr-FR" cap="all" dirty="0">
                <a:solidFill>
                  <a:schemeClr val="tx1"/>
                </a:solidFill>
                <a:latin typeface="Geometos" pitchFamily="2" charset="0"/>
                <a:cs typeface="Arial" panose="020B0604020202020204" pitchFamily="34" charset="0"/>
              </a:rPr>
            </a:br>
            <a:r>
              <a:rPr lang="fr-FR" b="1" cap="all" dirty="0">
                <a:solidFill>
                  <a:schemeClr val="tx1"/>
                </a:solidFill>
                <a:latin typeface="Geometos" pitchFamily="2" charset="0"/>
                <a:cs typeface="Arial" panose="020B0604020202020204" pitchFamily="34" charset="0"/>
              </a:rPr>
              <a:t>SOYEZ DONC assez PRECIS DANS VOS SLIDES.</a:t>
            </a:r>
            <a:br>
              <a:rPr lang="fr-FR" b="1" cap="all" dirty="0">
                <a:solidFill>
                  <a:schemeClr val="tx1"/>
                </a:solidFill>
                <a:latin typeface="Geometos" pitchFamily="2" charset="0"/>
                <a:cs typeface="Arial" panose="020B0604020202020204" pitchFamily="34" charset="0"/>
              </a:rPr>
            </a:b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Si VOUS </a:t>
            </a:r>
            <a:r>
              <a:rPr lang="fr-FR" cap="all" dirty="0" err="1">
                <a:solidFill>
                  <a:schemeClr val="tx1"/>
                </a:solidFill>
                <a:latin typeface="Geometos" pitchFamily="2" charset="0"/>
                <a:cs typeface="Arial" panose="020B0604020202020204" pitchFamily="34" charset="0"/>
              </a:rPr>
              <a:t>êTES</a:t>
            </a:r>
            <a:r>
              <a:rPr lang="fr-FR" cap="all" dirty="0">
                <a:solidFill>
                  <a:schemeClr val="tx1"/>
                </a:solidFill>
                <a:latin typeface="Geometos" pitchFamily="2" charset="0"/>
                <a:cs typeface="Arial" panose="020B0604020202020204" pitchFamily="34" charset="0"/>
              </a:rPr>
              <a:t> PRE-</a:t>
            </a:r>
            <a:r>
              <a:rPr lang="fr-FR" cap="all" dirty="0" err="1">
                <a:solidFill>
                  <a:schemeClr val="tx1"/>
                </a:solidFill>
                <a:latin typeface="Geometos" pitchFamily="2" charset="0"/>
                <a:cs typeface="Arial" panose="020B0604020202020204" pitchFamily="34" charset="0"/>
              </a:rPr>
              <a:t>SELECTIONNé.e</a:t>
            </a:r>
            <a:r>
              <a:rPr lang="fr-FR" cap="all" dirty="0">
                <a:solidFill>
                  <a:schemeClr val="tx1"/>
                </a:solidFill>
                <a:latin typeface="Geometos" pitchFamily="2" charset="0"/>
                <a:cs typeface="Arial" panose="020B0604020202020204" pitchFamily="34" charset="0"/>
              </a:rPr>
              <a:t> POUR l’ORAL AVEC LE JURY, </a:t>
            </a: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VOUS POURREZ RETRAVAILLER VOTRE Présentation AVEC DES SLIDES PLUS allégées SI VOUS LE SOUHAITEZ POUR ACCOMPAGNER VOTRE PITCH.</a:t>
            </a:r>
            <a:br>
              <a:rPr lang="fr-FR" cap="all" dirty="0">
                <a:solidFill>
                  <a:schemeClr val="tx1"/>
                </a:solidFill>
                <a:latin typeface="Geometos" pitchFamily="2" charset="0"/>
                <a:cs typeface="Arial" panose="020B0604020202020204" pitchFamily="34" charset="0"/>
              </a:rPr>
            </a:br>
            <a:r>
              <a:rPr lang="fr-FR" cap="all" dirty="0">
                <a:solidFill>
                  <a:schemeClr val="tx1"/>
                </a:solidFill>
                <a:latin typeface="Geometos" pitchFamily="2" charset="0"/>
                <a:cs typeface="Arial" panose="020B0604020202020204" pitchFamily="34" charset="0"/>
              </a:rPr>
              <a:t>Lors de l’oral devant le jury, vous aurez 7 min pour présenter votre projet, puis 10 min d’échanges questions/réponses avec le jury.</a:t>
            </a:r>
            <a:br>
              <a:rPr lang="fr-FR" cap="all" dirty="0">
                <a:solidFill>
                  <a:schemeClr val="tx1"/>
                </a:solidFill>
                <a:latin typeface="Geometos" pitchFamily="2" charset="0"/>
                <a:cs typeface="Arial" panose="020B0604020202020204" pitchFamily="34" charset="0"/>
              </a:rPr>
            </a:br>
            <a:endParaRPr lang="fr-FR" b="1" cap="all" dirty="0">
              <a:solidFill>
                <a:schemeClr val="tx1"/>
              </a:solidFill>
              <a:ea typeface="+mn-ea"/>
              <a:cs typeface="Arial" panose="020B0604020202020204" pitchFamily="34" charset="0"/>
            </a:endParaRPr>
          </a:p>
        </p:txBody>
      </p:sp>
    </p:spTree>
    <p:extLst>
      <p:ext uri="{BB962C8B-B14F-4D97-AF65-F5344CB8AC3E}">
        <p14:creationId xmlns:p14="http://schemas.microsoft.com/office/powerpoint/2010/main" val="364497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74913-7ACC-627D-0E3F-A4013DEF0E35}"/>
              </a:ext>
            </a:extLst>
          </p:cNvPr>
          <p:cNvSpPr>
            <a:spLocks noGrp="1"/>
          </p:cNvSpPr>
          <p:nvPr>
            <p:ph type="title"/>
          </p:nvPr>
        </p:nvSpPr>
        <p:spPr>
          <a:xfrm>
            <a:off x="472440" y="1188085"/>
            <a:ext cx="11231880" cy="1603241"/>
          </a:xfrm>
        </p:spPr>
        <p:txBody>
          <a:bodyPr/>
          <a:lstStyle/>
          <a:p>
            <a:r>
              <a:rPr lang="fr-FR" dirty="0"/>
              <a:t>Nom du projet ou de l’entreprise</a:t>
            </a:r>
          </a:p>
        </p:txBody>
      </p:sp>
      <p:sp>
        <p:nvSpPr>
          <p:cNvPr id="4" name="Espace réservé du texte 2">
            <a:extLst>
              <a:ext uri="{FF2B5EF4-FFF2-40B4-BE49-F238E27FC236}">
                <a16:creationId xmlns:a16="http://schemas.microsoft.com/office/drawing/2014/main" id="{C3B140E0-1C6C-742D-2695-00FCB179942B}"/>
              </a:ext>
            </a:extLst>
          </p:cNvPr>
          <p:cNvSpPr txBox="1">
            <a:spLocks/>
          </p:cNvSpPr>
          <p:nvPr/>
        </p:nvSpPr>
        <p:spPr>
          <a:xfrm>
            <a:off x="1194331" y="3613425"/>
            <a:ext cx="5158339" cy="906499"/>
          </a:xfrm>
          <a:prstGeom prst="rect">
            <a:avLst/>
          </a:prstGeom>
        </p:spPr>
        <p:txBody>
          <a:bodyPr vert="horz" lIns="91440" tIns="45720" rIns="91440" bIns="45720" rtlCol="0" anchor="ctr">
            <a:normAutofit/>
          </a:bodyPr>
          <a:lstStyle>
            <a:lvl1pPr algn="ctr">
              <a:lnSpc>
                <a:spcPct val="90000"/>
              </a:lnSpc>
              <a:spcBef>
                <a:spcPct val="0"/>
              </a:spcBef>
              <a:buNone/>
              <a:defRPr sz="2400">
                <a:solidFill>
                  <a:schemeClr val="bg1"/>
                </a:solidFill>
                <a:latin typeface="Geometos" pitchFamily="2"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a:t>Nom du ou des contacts</a:t>
            </a:r>
          </a:p>
        </p:txBody>
      </p:sp>
      <p:sp>
        <p:nvSpPr>
          <p:cNvPr id="3" name="Espace réservé du texte 2">
            <a:extLst>
              <a:ext uri="{FF2B5EF4-FFF2-40B4-BE49-F238E27FC236}">
                <a16:creationId xmlns:a16="http://schemas.microsoft.com/office/drawing/2014/main" id="{8D3B5B5D-C233-169D-4227-FD93BFCB0A68}"/>
              </a:ext>
            </a:extLst>
          </p:cNvPr>
          <p:cNvSpPr txBox="1">
            <a:spLocks/>
          </p:cNvSpPr>
          <p:nvPr/>
        </p:nvSpPr>
        <p:spPr>
          <a:xfrm>
            <a:off x="1194332" y="4763416"/>
            <a:ext cx="5158339" cy="906499"/>
          </a:xfrm>
          <a:prstGeom prst="rect">
            <a:avLst/>
          </a:prstGeom>
        </p:spPr>
        <p:txBody>
          <a:bodyPr vert="horz" lIns="91440" tIns="45720" rIns="91440" bIns="45720" rtlCol="0" anchor="ctr">
            <a:normAutofit/>
          </a:bodyPr>
          <a:lstStyle>
            <a:lvl1pPr algn="ctr">
              <a:lnSpc>
                <a:spcPct val="90000"/>
              </a:lnSpc>
              <a:spcBef>
                <a:spcPct val="0"/>
              </a:spcBef>
              <a:buNone/>
              <a:defRPr sz="2400">
                <a:solidFill>
                  <a:schemeClr val="bg1"/>
                </a:solidFill>
                <a:latin typeface="Geometos" pitchFamily="2"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1800" dirty="0"/>
              <a:t>Site web (si existant)</a:t>
            </a:r>
          </a:p>
        </p:txBody>
      </p:sp>
    </p:spTree>
    <p:extLst>
      <p:ext uri="{BB962C8B-B14F-4D97-AF65-F5344CB8AC3E}">
        <p14:creationId xmlns:p14="http://schemas.microsoft.com/office/powerpoint/2010/main" val="201189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8C7B5-C621-8081-98F1-04D330383BB6}"/>
              </a:ext>
            </a:extLst>
          </p:cNvPr>
          <p:cNvSpPr>
            <a:spLocks noGrp="1"/>
          </p:cNvSpPr>
          <p:nvPr>
            <p:ph type="title"/>
          </p:nvPr>
        </p:nvSpPr>
        <p:spPr/>
        <p:txBody>
          <a:bodyPr>
            <a:normAutofit/>
          </a:bodyPr>
          <a:lstStyle/>
          <a:p>
            <a:r>
              <a:rPr lang="fr-FR" dirty="0"/>
              <a:t>La mission, l’ambition de votre entreprise</a:t>
            </a:r>
          </a:p>
        </p:txBody>
      </p:sp>
      <p:sp>
        <p:nvSpPr>
          <p:cNvPr id="3" name="Espace réservé du contenu 2">
            <a:extLst>
              <a:ext uri="{FF2B5EF4-FFF2-40B4-BE49-F238E27FC236}">
                <a16:creationId xmlns:a16="http://schemas.microsoft.com/office/drawing/2014/main" id="{4ECF3415-C362-08FC-3773-ACA689791403}"/>
              </a:ext>
            </a:extLst>
          </p:cNvPr>
          <p:cNvSpPr>
            <a:spLocks noGrp="1"/>
          </p:cNvSpPr>
          <p:nvPr>
            <p:ph idx="10"/>
          </p:nvPr>
        </p:nvSpPr>
        <p:spPr/>
        <p:txBody>
          <a:bodyPr/>
          <a:lstStyle/>
          <a:p>
            <a:pPr marL="0" indent="0">
              <a:buNone/>
            </a:pPr>
            <a:r>
              <a:rPr lang="fr-FR" i="1" dirty="0">
                <a:solidFill>
                  <a:schemeClr val="tx1"/>
                </a:solidFill>
                <a:latin typeface="Lato" panose="020F0502020204030203" pitchFamily="34" charset="0"/>
              </a:rPr>
              <a:t>(A noter : dans la suite de ce document, les questions sont là pour vous guider sur les attentes du jury, ce que le jury va chercher à savoir et comprendre de votre projet). </a:t>
            </a:r>
          </a:p>
          <a:p>
            <a:r>
              <a:rPr lang="fr-FR" dirty="0">
                <a:latin typeface="Lato" panose="020F0502020204030203" pitchFamily="34" charset="0"/>
              </a:rPr>
              <a:t>Quelle est la mission de votre (future) entreprise ?</a:t>
            </a:r>
          </a:p>
          <a:p>
            <a:r>
              <a:rPr lang="fr-FR" dirty="0">
                <a:latin typeface="Lato" panose="020F0502020204030203" pitchFamily="34" charset="0"/>
              </a:rPr>
              <a:t>Quelle est l’ambition à terme de votre projet ? Dans 3 à 5 ans, comment voyez-vous votre entreprise ?</a:t>
            </a:r>
          </a:p>
          <a:p>
            <a:endParaRPr lang="fr-FR" dirty="0">
              <a:latin typeface="Lato" panose="020F0502020204030203" pitchFamily="34" charset="0"/>
            </a:endParaRPr>
          </a:p>
        </p:txBody>
      </p:sp>
    </p:spTree>
    <p:extLst>
      <p:ext uri="{BB962C8B-B14F-4D97-AF65-F5344CB8AC3E}">
        <p14:creationId xmlns:p14="http://schemas.microsoft.com/office/powerpoint/2010/main" val="3357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EF2D3F-EB1F-84D8-C585-B70954697FB1}"/>
              </a:ext>
            </a:extLst>
          </p:cNvPr>
          <p:cNvSpPr>
            <a:spLocks noGrp="1"/>
          </p:cNvSpPr>
          <p:nvPr>
            <p:ph type="title"/>
          </p:nvPr>
        </p:nvSpPr>
        <p:spPr/>
        <p:txBody>
          <a:bodyPr>
            <a:normAutofit/>
          </a:bodyPr>
          <a:lstStyle/>
          <a:p>
            <a:r>
              <a:rPr lang="fr-FR" dirty="0"/>
              <a:t>Le constat / le besoin de vos clients</a:t>
            </a:r>
          </a:p>
        </p:txBody>
      </p:sp>
      <p:sp>
        <p:nvSpPr>
          <p:cNvPr id="4" name="Espace réservé du contenu 3">
            <a:extLst>
              <a:ext uri="{FF2B5EF4-FFF2-40B4-BE49-F238E27FC236}">
                <a16:creationId xmlns:a16="http://schemas.microsoft.com/office/drawing/2014/main" id="{9582AD16-3D8A-0647-29DE-0815D7D6577E}"/>
              </a:ext>
            </a:extLst>
          </p:cNvPr>
          <p:cNvSpPr>
            <a:spLocks noGrp="1"/>
          </p:cNvSpPr>
          <p:nvPr>
            <p:ph idx="10"/>
          </p:nvPr>
        </p:nvSpPr>
        <p:spPr/>
        <p:txBody>
          <a:bodyPr/>
          <a:lstStyle/>
          <a:p>
            <a:r>
              <a:rPr lang="fr-FR" dirty="0">
                <a:latin typeface="Lato" panose="020F0502020204030203" pitchFamily="34" charset="0"/>
              </a:rPr>
              <a:t>Qui sont les futurs </a:t>
            </a:r>
            <a:r>
              <a:rPr lang="fr-FR" b="1" dirty="0">
                <a:latin typeface="Lato" panose="020F0502020204030203" pitchFamily="34" charset="0"/>
              </a:rPr>
              <a:t>utilisateurs</a:t>
            </a:r>
            <a:r>
              <a:rPr lang="fr-FR" dirty="0">
                <a:latin typeface="Lato" panose="020F0502020204030203" pitchFamily="34" charset="0"/>
              </a:rPr>
              <a:t> de votre solution ? </a:t>
            </a:r>
          </a:p>
          <a:p>
            <a:r>
              <a:rPr lang="fr-FR" dirty="0">
                <a:latin typeface="Lato" panose="020F0502020204030203" pitchFamily="34" charset="0"/>
              </a:rPr>
              <a:t>A quel </a:t>
            </a:r>
            <a:r>
              <a:rPr lang="fr-FR" b="1" dirty="0">
                <a:latin typeface="Lato" panose="020F0502020204030203" pitchFamily="34" charset="0"/>
              </a:rPr>
              <a:t>besoin</a:t>
            </a:r>
            <a:r>
              <a:rPr lang="fr-FR" dirty="0">
                <a:latin typeface="Lato" panose="020F0502020204030203" pitchFamily="34" charset="0"/>
              </a:rPr>
              <a:t>, à quelle problématique actuelle répondez-vous avec votre solution ?</a:t>
            </a:r>
          </a:p>
          <a:p>
            <a:r>
              <a:rPr lang="fr-FR" b="1" dirty="0">
                <a:latin typeface="Lato" panose="020F0502020204030203" pitchFamily="34" charset="0"/>
              </a:rPr>
              <a:t>Concurrence</a:t>
            </a:r>
            <a:r>
              <a:rPr lang="fr-FR" dirty="0">
                <a:latin typeface="Lato" panose="020F0502020204030203" pitchFamily="34" charset="0"/>
              </a:rPr>
              <a:t> : décrivez les solutions existantes et expliquez en quoi elles ne répondent pas ou que partiellement aux problèmes ou besoins des clients.</a:t>
            </a:r>
          </a:p>
          <a:p>
            <a:endParaRPr lang="fr-FR" dirty="0"/>
          </a:p>
        </p:txBody>
      </p:sp>
    </p:spTree>
    <p:extLst>
      <p:ext uri="{BB962C8B-B14F-4D97-AF65-F5344CB8AC3E}">
        <p14:creationId xmlns:p14="http://schemas.microsoft.com/office/powerpoint/2010/main" val="332847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D7E78F-1EC6-0295-19D4-B0A7611BA8BD}"/>
              </a:ext>
            </a:extLst>
          </p:cNvPr>
          <p:cNvSpPr>
            <a:spLocks noGrp="1"/>
          </p:cNvSpPr>
          <p:nvPr>
            <p:ph type="title"/>
          </p:nvPr>
        </p:nvSpPr>
        <p:spPr/>
        <p:txBody>
          <a:bodyPr>
            <a:normAutofit/>
          </a:bodyPr>
          <a:lstStyle/>
          <a:p>
            <a:r>
              <a:rPr lang="fr-FR" dirty="0"/>
              <a:t>La solution</a:t>
            </a:r>
          </a:p>
        </p:txBody>
      </p:sp>
      <p:sp>
        <p:nvSpPr>
          <p:cNvPr id="4" name="Espace réservé du contenu 3">
            <a:extLst>
              <a:ext uri="{FF2B5EF4-FFF2-40B4-BE49-F238E27FC236}">
                <a16:creationId xmlns:a16="http://schemas.microsoft.com/office/drawing/2014/main" id="{9EF58D0B-618D-92C7-A12A-0CFB1AADAFDA}"/>
              </a:ext>
            </a:extLst>
          </p:cNvPr>
          <p:cNvSpPr>
            <a:spLocks noGrp="1"/>
          </p:cNvSpPr>
          <p:nvPr>
            <p:ph idx="10"/>
          </p:nvPr>
        </p:nvSpPr>
        <p:spPr/>
        <p:txBody>
          <a:bodyPr/>
          <a:lstStyle/>
          <a:p>
            <a:r>
              <a:rPr lang="fr-FR" b="1" dirty="0">
                <a:latin typeface="Lato" panose="020F0502020204030203" pitchFamily="34" charset="0"/>
              </a:rPr>
              <a:t>Décrivez votre innovation ou votre solution</a:t>
            </a:r>
            <a:r>
              <a:rPr lang="fr-FR" dirty="0">
                <a:latin typeface="Lato" panose="020F0502020204030203" pitchFamily="34" charset="0"/>
              </a:rPr>
              <a:t>, ce qu’elle a d’unique et de nouveau.</a:t>
            </a:r>
          </a:p>
          <a:p>
            <a:r>
              <a:rPr lang="fr-FR" dirty="0">
                <a:latin typeface="Lato" panose="020F0502020204030203" pitchFamily="34" charset="0"/>
              </a:rPr>
              <a:t>Décrivez le </a:t>
            </a:r>
            <a:r>
              <a:rPr lang="fr-FR" b="1" dirty="0">
                <a:latin typeface="Lato" panose="020F0502020204030203" pitchFamily="34" charset="0"/>
              </a:rPr>
              <a:t>stade d’avancement </a:t>
            </a:r>
            <a:r>
              <a:rPr lang="fr-FR" dirty="0">
                <a:latin typeface="Lato" panose="020F0502020204030203" pitchFamily="34" charset="0"/>
              </a:rPr>
              <a:t>actuel du développement de votre innovation ou de votre solution. (Avez-vous fait un prototype ou une preuve de concept ? Avez-vous des retours du marché ?)</a:t>
            </a:r>
          </a:p>
          <a:p>
            <a:r>
              <a:rPr lang="fr-FR" dirty="0">
                <a:latin typeface="Lato" panose="020F0502020204030203" pitchFamily="34" charset="0"/>
              </a:rPr>
              <a:t>Y a–t-il des </a:t>
            </a:r>
            <a:r>
              <a:rPr lang="fr-FR" b="1" dirty="0">
                <a:latin typeface="Lato" panose="020F0502020204030203" pitchFamily="34" charset="0"/>
              </a:rPr>
              <a:t>verrous à l’entrée de votre marché </a:t>
            </a:r>
            <a:r>
              <a:rPr lang="fr-FR" dirty="0">
                <a:latin typeface="Lato" panose="020F0502020204030203" pitchFamily="34" charset="0"/>
              </a:rPr>
              <a:t>pour empêcher vos concurrents de vous copier ?</a:t>
            </a:r>
          </a:p>
          <a:p>
            <a:endParaRPr lang="fr-FR" dirty="0">
              <a:latin typeface="Lato" panose="020F0502020204030203" pitchFamily="34" charset="0"/>
            </a:endParaRPr>
          </a:p>
        </p:txBody>
      </p:sp>
    </p:spTree>
    <p:extLst>
      <p:ext uri="{BB962C8B-B14F-4D97-AF65-F5344CB8AC3E}">
        <p14:creationId xmlns:p14="http://schemas.microsoft.com/office/powerpoint/2010/main" val="39581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46D89C-ED0F-7F4E-7590-B3B7553473CF}"/>
              </a:ext>
            </a:extLst>
          </p:cNvPr>
          <p:cNvSpPr>
            <a:spLocks noGrp="1"/>
          </p:cNvSpPr>
          <p:nvPr>
            <p:ph type="title"/>
          </p:nvPr>
        </p:nvSpPr>
        <p:spPr/>
        <p:txBody>
          <a:bodyPr>
            <a:normAutofit/>
          </a:bodyPr>
          <a:lstStyle/>
          <a:p>
            <a:r>
              <a:rPr lang="fr-FR" dirty="0"/>
              <a:t>Le marché</a:t>
            </a:r>
          </a:p>
        </p:txBody>
      </p:sp>
      <p:sp>
        <p:nvSpPr>
          <p:cNvPr id="4" name="Espace réservé du contenu 3">
            <a:extLst>
              <a:ext uri="{FF2B5EF4-FFF2-40B4-BE49-F238E27FC236}">
                <a16:creationId xmlns:a16="http://schemas.microsoft.com/office/drawing/2014/main" id="{A84A3A02-387D-2BB3-739B-9F20F46F264F}"/>
              </a:ext>
            </a:extLst>
          </p:cNvPr>
          <p:cNvSpPr>
            <a:spLocks noGrp="1"/>
          </p:cNvSpPr>
          <p:nvPr>
            <p:ph idx="10"/>
          </p:nvPr>
        </p:nvSpPr>
        <p:spPr/>
        <p:txBody>
          <a:bodyPr/>
          <a:lstStyle/>
          <a:p>
            <a:r>
              <a:rPr lang="fr-FR" dirty="0">
                <a:latin typeface="Lato" panose="020F0502020204030203" pitchFamily="34" charset="0"/>
              </a:rPr>
              <a:t>Quels sont </a:t>
            </a:r>
            <a:r>
              <a:rPr lang="fr-FR" b="1" dirty="0">
                <a:latin typeface="Lato" panose="020F0502020204030203" pitchFamily="34" charset="0"/>
              </a:rPr>
              <a:t>les différents types de clients visés </a:t>
            </a:r>
            <a:r>
              <a:rPr lang="fr-FR" dirty="0">
                <a:latin typeface="Lato" panose="020F0502020204030203" pitchFamily="34" charset="0"/>
              </a:rPr>
              <a:t>? (Particuliers, entreprises, associations …)</a:t>
            </a:r>
          </a:p>
          <a:p>
            <a:r>
              <a:rPr lang="fr-FR" dirty="0">
                <a:latin typeface="Lato" panose="020F0502020204030203" pitchFamily="34" charset="0"/>
              </a:rPr>
              <a:t>Indications sur la </a:t>
            </a:r>
            <a:r>
              <a:rPr lang="fr-FR" b="1" dirty="0">
                <a:latin typeface="Lato" panose="020F0502020204030203" pitchFamily="34" charset="0"/>
              </a:rPr>
              <a:t>taille du marché </a:t>
            </a:r>
            <a:r>
              <a:rPr lang="fr-FR" dirty="0">
                <a:latin typeface="Lato" panose="020F0502020204030203" pitchFamily="34" charset="0"/>
              </a:rPr>
              <a:t>si vous en avez ? (en unités, en chiffre d’affaires)</a:t>
            </a:r>
          </a:p>
          <a:p>
            <a:r>
              <a:rPr lang="fr-FR" dirty="0">
                <a:latin typeface="Lato" panose="020F0502020204030203" pitchFamily="34" charset="0"/>
              </a:rPr>
              <a:t>Quelles sont les </a:t>
            </a:r>
            <a:r>
              <a:rPr lang="fr-FR" b="1" dirty="0">
                <a:latin typeface="Lato" panose="020F0502020204030203" pitchFamily="34" charset="0"/>
              </a:rPr>
              <a:t>entreprises concurrentes </a:t>
            </a:r>
            <a:r>
              <a:rPr lang="fr-FR" dirty="0">
                <a:latin typeface="Lato" panose="020F0502020204030203" pitchFamily="34" charset="0"/>
              </a:rPr>
              <a:t>? Quel est le chiffre d’affaires de ces entreprises concurrentes ?</a:t>
            </a:r>
          </a:p>
          <a:p>
            <a:endParaRPr lang="fr-FR" dirty="0">
              <a:latin typeface="Lato" panose="020F0502020204030203" pitchFamily="34" charset="0"/>
            </a:endParaRPr>
          </a:p>
        </p:txBody>
      </p:sp>
    </p:spTree>
    <p:extLst>
      <p:ext uri="{BB962C8B-B14F-4D97-AF65-F5344CB8AC3E}">
        <p14:creationId xmlns:p14="http://schemas.microsoft.com/office/powerpoint/2010/main" val="355081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D7FD92-5666-EA02-68C2-A74DF082358B}"/>
              </a:ext>
            </a:extLst>
          </p:cNvPr>
          <p:cNvSpPr>
            <a:spLocks noGrp="1"/>
          </p:cNvSpPr>
          <p:nvPr>
            <p:ph type="title"/>
          </p:nvPr>
        </p:nvSpPr>
        <p:spPr/>
        <p:txBody>
          <a:bodyPr>
            <a:normAutofit/>
          </a:bodyPr>
          <a:lstStyle/>
          <a:p>
            <a:r>
              <a:rPr lang="fr-FR" dirty="0"/>
              <a:t>Création de valeur</a:t>
            </a:r>
          </a:p>
        </p:txBody>
      </p:sp>
      <p:sp>
        <p:nvSpPr>
          <p:cNvPr id="4" name="Espace réservé du contenu 3">
            <a:extLst>
              <a:ext uri="{FF2B5EF4-FFF2-40B4-BE49-F238E27FC236}">
                <a16:creationId xmlns:a16="http://schemas.microsoft.com/office/drawing/2014/main" id="{13BDEA6A-345D-90B4-E4A7-F9027EA3A605}"/>
              </a:ext>
            </a:extLst>
          </p:cNvPr>
          <p:cNvSpPr>
            <a:spLocks noGrp="1"/>
          </p:cNvSpPr>
          <p:nvPr>
            <p:ph idx="10"/>
          </p:nvPr>
        </p:nvSpPr>
        <p:spPr/>
        <p:txBody>
          <a:bodyPr/>
          <a:lstStyle/>
          <a:p>
            <a:r>
              <a:rPr lang="fr-FR" b="1" dirty="0">
                <a:latin typeface="Lato" panose="020F0502020204030203" pitchFamily="34" charset="0"/>
              </a:rPr>
              <a:t>Combien pensez-vous facturer votre offre ? </a:t>
            </a:r>
            <a:r>
              <a:rPr lang="fr-FR" dirty="0">
                <a:latin typeface="Lato" panose="020F0502020204030203" pitchFamily="34" charset="0"/>
              </a:rPr>
              <a:t>(donner si possible une décomposition du prix de vente envisagé)</a:t>
            </a:r>
          </a:p>
          <a:p>
            <a:r>
              <a:rPr lang="fr-FR" dirty="0">
                <a:latin typeface="Lato" panose="020F0502020204030203" pitchFamily="34" charset="0"/>
              </a:rPr>
              <a:t>Quelles sont les </a:t>
            </a:r>
            <a:r>
              <a:rPr lang="fr-FR" b="1" dirty="0">
                <a:latin typeface="Lato" panose="020F0502020204030203" pitchFamily="34" charset="0"/>
              </a:rPr>
              <a:t>retombées économiques envisagées </a:t>
            </a:r>
            <a:r>
              <a:rPr lang="fr-FR" dirty="0">
                <a:latin typeface="Lato" panose="020F0502020204030203" pitchFamily="34" charset="0"/>
              </a:rPr>
              <a:t>: Chiffre d’affaires et emplois créés sur les 3 premières années ?</a:t>
            </a:r>
          </a:p>
          <a:p>
            <a:endParaRPr lang="fr-FR" dirty="0">
              <a:latin typeface="Lato" panose="020F0502020204030203" pitchFamily="34" charset="0"/>
            </a:endParaRPr>
          </a:p>
        </p:txBody>
      </p:sp>
    </p:spTree>
    <p:extLst>
      <p:ext uri="{BB962C8B-B14F-4D97-AF65-F5344CB8AC3E}">
        <p14:creationId xmlns:p14="http://schemas.microsoft.com/office/powerpoint/2010/main" val="370695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E0E5C-ABB3-6695-0602-47F8FF92B8AB}"/>
              </a:ext>
            </a:extLst>
          </p:cNvPr>
          <p:cNvSpPr>
            <a:spLocks noGrp="1"/>
          </p:cNvSpPr>
          <p:nvPr>
            <p:ph type="title"/>
          </p:nvPr>
        </p:nvSpPr>
        <p:spPr/>
        <p:txBody>
          <a:bodyPr>
            <a:normAutofit/>
          </a:bodyPr>
          <a:lstStyle/>
          <a:p>
            <a:r>
              <a:rPr lang="fr-FR" dirty="0"/>
              <a:t>L’équipe</a:t>
            </a:r>
          </a:p>
        </p:txBody>
      </p:sp>
      <p:sp>
        <p:nvSpPr>
          <p:cNvPr id="4" name="Espace réservé du contenu 3">
            <a:extLst>
              <a:ext uri="{FF2B5EF4-FFF2-40B4-BE49-F238E27FC236}">
                <a16:creationId xmlns:a16="http://schemas.microsoft.com/office/drawing/2014/main" id="{40E6DEDA-C5D3-EDF9-B57E-3E5E7C7424AE}"/>
              </a:ext>
            </a:extLst>
          </p:cNvPr>
          <p:cNvSpPr>
            <a:spLocks noGrp="1"/>
          </p:cNvSpPr>
          <p:nvPr>
            <p:ph idx="10"/>
          </p:nvPr>
        </p:nvSpPr>
        <p:spPr/>
        <p:txBody>
          <a:bodyPr/>
          <a:lstStyle/>
          <a:p>
            <a:r>
              <a:rPr lang="fr-FR" b="1" dirty="0">
                <a:latin typeface="Lato" panose="020F0502020204030203" pitchFamily="34" charset="0"/>
              </a:rPr>
              <a:t>Présentez-vous ! </a:t>
            </a:r>
            <a:r>
              <a:rPr lang="fr-FR" dirty="0">
                <a:latin typeface="Lato" panose="020F0502020204030203" pitchFamily="34" charset="0"/>
              </a:rPr>
              <a:t>Quel est votre parcours ? Quelle est votre connaissance du secteur d’activité ?</a:t>
            </a:r>
          </a:p>
          <a:p>
            <a:r>
              <a:rPr lang="fr-FR" dirty="0">
                <a:latin typeface="Lato" panose="020F0502020204030203" pitchFamily="34" charset="0"/>
              </a:rPr>
              <a:t>Indiquez la composition de </a:t>
            </a:r>
            <a:r>
              <a:rPr lang="fr-FR" b="1" dirty="0">
                <a:latin typeface="Lato" panose="020F0502020204030203" pitchFamily="34" charset="0"/>
              </a:rPr>
              <a:t>l’équipe </a:t>
            </a:r>
            <a:r>
              <a:rPr lang="fr-FR" dirty="0">
                <a:latin typeface="Lato" panose="020F0502020204030203" pitchFamily="34" charset="0"/>
              </a:rPr>
              <a:t>(s’il y en a une). Quelles sont les compétences et rôles de chacun ?</a:t>
            </a:r>
          </a:p>
          <a:p>
            <a:r>
              <a:rPr lang="fr-FR" b="1" dirty="0">
                <a:latin typeface="Lato" panose="020F0502020204030203" pitchFamily="34" charset="0"/>
              </a:rPr>
              <a:t>Niveau d’avancement de votre projet </a:t>
            </a:r>
            <a:r>
              <a:rPr lang="fr-FR" dirty="0">
                <a:latin typeface="Lato" panose="020F0502020204030203" pitchFamily="34" charset="0"/>
              </a:rPr>
              <a:t>? Avez-vous déjà créé votre entreprise? Avez-vous des premiers clients ? Avez-vous déjà obtenu des aides ou financements extérieurs ?</a:t>
            </a:r>
          </a:p>
          <a:p>
            <a:r>
              <a:rPr lang="fr-FR" dirty="0">
                <a:latin typeface="Lato" panose="020F0502020204030203" pitchFamily="34" charset="0"/>
              </a:rPr>
              <a:t>Apports financiers des fondateurs et répartition du capital entre les associés ?</a:t>
            </a:r>
          </a:p>
          <a:p>
            <a:endParaRPr lang="fr-FR" dirty="0">
              <a:latin typeface="Lato" panose="020F0502020204030203" pitchFamily="34" charset="0"/>
            </a:endParaRPr>
          </a:p>
        </p:txBody>
      </p:sp>
    </p:spTree>
    <p:extLst>
      <p:ext uri="{BB962C8B-B14F-4D97-AF65-F5344CB8AC3E}">
        <p14:creationId xmlns:p14="http://schemas.microsoft.com/office/powerpoint/2010/main" val="2375879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0A6559CF7E73469B76E18B44C301CC" ma:contentTypeVersion="17" ma:contentTypeDescription="Crée un document." ma:contentTypeScope="" ma:versionID="4de99fabf8a085653c240db09911c9ea">
  <xsd:schema xmlns:xsd="http://www.w3.org/2001/XMLSchema" xmlns:xs="http://www.w3.org/2001/XMLSchema" xmlns:p="http://schemas.microsoft.com/office/2006/metadata/properties" xmlns:ns2="a8935839-35a2-4332-b792-60d3a923b629" xmlns:ns3="e7ec10b5-33a0-4712-a052-35d692b2aee8" targetNamespace="http://schemas.microsoft.com/office/2006/metadata/properties" ma:root="true" ma:fieldsID="b002aeb73ce756088bc6fdbbf8adf24e" ns2:_="" ns3:_="">
    <xsd:import namespace="a8935839-35a2-4332-b792-60d3a923b629"/>
    <xsd:import namespace="e7ec10b5-33a0-4712-a052-35d692b2ae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35839-35a2-4332-b792-60d3a923b6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26814351-f6e0-48d1-9efa-4bac0a88c4a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ec10b5-33a0-4712-a052-35d692b2aee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ec0562a-752e-4ebd-84d1-5e249516d240}" ma:internalName="TaxCatchAll" ma:showField="CatchAllData" ma:web="e7ec10b5-33a0-4712-a052-35d692b2aee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AD6B6E-14DE-40A9-9D44-93CA19260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35839-35a2-4332-b792-60d3a923b629"/>
    <ds:schemaRef ds:uri="e7ec10b5-33a0-4712-a052-35d692b2a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F75310-DEFA-4982-9D36-7CC9CCCD09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TotalTime>
  <Words>509</Words>
  <Application>Microsoft Office PowerPoint</Application>
  <PresentationFormat>Grand écran</PresentationFormat>
  <Paragraphs>35</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Calibri</vt:lpstr>
      <vt:lpstr>Geometos</vt:lpstr>
      <vt:lpstr>Lato</vt:lpstr>
      <vt:lpstr>Lato Black</vt:lpstr>
      <vt:lpstr>Lato Light</vt:lpstr>
      <vt:lpstr>Wingdings</vt:lpstr>
      <vt:lpstr>Thème Office</vt:lpstr>
      <vt:lpstr>Présentation PowerPoint</vt:lpstr>
      <vt:lpstr> A noteR  La pré-Sélection sera effectuée sur LA BASE DE CETTE PRESENTATION ECRITE.  SOYEZ DONC assez PRECIS DANS VOS SLIDES.  Si VOUS êTES PRE-SELECTIONNé.e POUR l’ORAL AVEC LE JURY,  VOUS POURREZ RETRAVAILLER VOTRE Présentation AVEC DES SLIDES PLUS allégées SI VOUS LE SOUHAITEZ POUR ACCOMPAGNER VOTRE PITCH. Lors de l’oral devant le jury, vous aurez 7 min pour présenter votre projet, puis 10 min d’échanges questions/réponses avec le jury. </vt:lpstr>
      <vt:lpstr>Nom du projet ou de l’entreprise</vt:lpstr>
      <vt:lpstr>La mission, l’ambition de votre entreprise</vt:lpstr>
      <vt:lpstr>Le constat / le besoin de vos clients</vt:lpstr>
      <vt:lpstr>La solution</vt:lpstr>
      <vt:lpstr>Le marché</vt:lpstr>
      <vt:lpstr>Création de valeur</vt:lpstr>
      <vt:lpstr>L’équipe</vt:lpstr>
      <vt:lpstr>AZIMUT by Atlanpole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Adeline CHAUVIGNE</dc:creator>
  <cp:lastModifiedBy>Adeline CHAUVIGNE</cp:lastModifiedBy>
  <cp:revision>10</cp:revision>
  <dcterms:created xsi:type="dcterms:W3CDTF">2023-05-11T15:24:20Z</dcterms:created>
  <dcterms:modified xsi:type="dcterms:W3CDTF">2024-08-19T09:51:54Z</dcterms:modified>
</cp:coreProperties>
</file>